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Covered By Your Grace"/>
      <p:regular r:id="rId16"/>
    </p:embeddedFont>
    <p:embeddedFont>
      <p:font typeface="Quicksand"/>
      <p:regular r:id="rId17"/>
      <p:bold r:id="rId18"/>
    </p:embeddedFont>
    <p:embeddedFont>
      <p:font typeface="Caveat Brush"/>
      <p:regular r:id="rId19"/>
    </p:embeddedFont>
    <p:embeddedFont>
      <p:font typeface="Quicksand Light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  <p15:guide id="2" orient="horz" pos="643">
          <p15:clr>
            <a:srgbClr val="00FF00"/>
          </p15:clr>
        </p15:guide>
        <p15:guide id="3" orient="horz" pos="4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643" orient="horz"/>
        <p:guide pos="4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icksandLight-regular.fntdata"/><Relationship Id="rId21" Type="http://schemas.openxmlformats.org/officeDocument/2006/relationships/font" Target="fonts/Quicksand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Quicksand-regular.fntdata"/><Relationship Id="rId16" Type="http://schemas.openxmlformats.org/officeDocument/2006/relationships/font" Target="fonts/CoveredByYourGrace-regular.fntdata"/><Relationship Id="rId19" Type="http://schemas.openxmlformats.org/officeDocument/2006/relationships/font" Target="fonts/CaveatBrush-regular.fntdata"/><Relationship Id="rId18" Type="http://schemas.openxmlformats.org/officeDocument/2006/relationships/font" Target="fonts/Quicksan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5122495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5122495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e443f792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e443f79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6dfca1a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6dfca1a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d03a1b9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d03a1b9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 and vanilla js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d03a1b90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d03a1b90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 URLs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e35f7708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e35f7708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e4ca623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e4ca623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d03a1b90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d03a1b90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56511cce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56511cce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664775" y="1326150"/>
            <a:ext cx="4759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rgbClr val="14285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64675" y="3378750"/>
            <a:ext cx="4759200" cy="4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1600">
                <a:solidFill>
                  <a:srgbClr val="142850"/>
                </a:solidFill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icksand Light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20450" y="1026625"/>
            <a:ext cx="7703100" cy="16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720825" y="2689050"/>
            <a:ext cx="2871900" cy="5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4000"/>
              <a:buFont typeface="Covered By Your Grace"/>
              <a:buNone/>
              <a:defRPr sz="4000">
                <a:solidFill>
                  <a:srgbClr val="14285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overed By Your Grace"/>
              <a:buNone/>
              <a:defRPr sz="3500">
                <a:solidFill>
                  <a:srgbClr val="14285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overed By Your Grace"/>
              <a:buNone/>
              <a:defRPr sz="3500">
                <a:solidFill>
                  <a:srgbClr val="14285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overed By Your Grace"/>
              <a:buNone/>
              <a:defRPr sz="3500">
                <a:solidFill>
                  <a:srgbClr val="14285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overed By Your Grace"/>
              <a:buNone/>
              <a:defRPr sz="3500">
                <a:solidFill>
                  <a:srgbClr val="14285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overed By Your Grace"/>
              <a:buNone/>
              <a:defRPr sz="3500">
                <a:solidFill>
                  <a:srgbClr val="14285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overed By Your Grace"/>
              <a:buNone/>
              <a:defRPr sz="3500">
                <a:solidFill>
                  <a:srgbClr val="14285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overed By Your Grace"/>
              <a:buNone/>
              <a:defRPr sz="3500">
                <a:solidFill>
                  <a:srgbClr val="14285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overed By Your Grace"/>
              <a:buNone/>
              <a:defRPr sz="3500">
                <a:solidFill>
                  <a:srgbClr val="142850"/>
                </a:solidFill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hasCustomPrompt="1" idx="2" type="title"/>
          </p:nvPr>
        </p:nvSpPr>
        <p:spPr>
          <a:xfrm>
            <a:off x="720000" y="1764075"/>
            <a:ext cx="16740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2263350" y="1760575"/>
            <a:ext cx="18906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3" type="subTitle"/>
          </p:nvPr>
        </p:nvSpPr>
        <p:spPr>
          <a:xfrm>
            <a:off x="2263350" y="2272750"/>
            <a:ext cx="18906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4" type="title"/>
          </p:nvPr>
        </p:nvSpPr>
        <p:spPr>
          <a:xfrm>
            <a:off x="720000" y="3354600"/>
            <a:ext cx="16740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2263350" y="3351100"/>
            <a:ext cx="18906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6" type="subTitle"/>
          </p:nvPr>
        </p:nvSpPr>
        <p:spPr>
          <a:xfrm>
            <a:off x="2263350" y="3863275"/>
            <a:ext cx="18906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7" type="title"/>
          </p:nvPr>
        </p:nvSpPr>
        <p:spPr>
          <a:xfrm>
            <a:off x="4761450" y="1764075"/>
            <a:ext cx="16740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6304800" y="1760575"/>
            <a:ext cx="18906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9" type="subTitle"/>
          </p:nvPr>
        </p:nvSpPr>
        <p:spPr>
          <a:xfrm>
            <a:off x="6304800" y="2272750"/>
            <a:ext cx="18906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4761450" y="3354600"/>
            <a:ext cx="1674000" cy="96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6304800" y="3351100"/>
            <a:ext cx="18906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vered By Your Grace"/>
              <a:buNone/>
              <a:defRPr sz="3000">
                <a:latin typeface="Covered By Your Grace"/>
                <a:ea typeface="Covered By Your Grace"/>
                <a:cs typeface="Covered By Your Grace"/>
                <a:sym typeface="Covered By Your Grac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5" type="subTitle"/>
          </p:nvPr>
        </p:nvSpPr>
        <p:spPr>
          <a:xfrm>
            <a:off x="6304800" y="3863275"/>
            <a:ext cx="1890600" cy="4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60025" y="2188125"/>
            <a:ext cx="5424000" cy="16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800"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388100" y="4157948"/>
            <a:ext cx="63678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5254500" y="2667575"/>
            <a:ext cx="26799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hasCustomPrompt="1" idx="2" type="title"/>
          </p:nvPr>
        </p:nvSpPr>
        <p:spPr>
          <a:xfrm>
            <a:off x="5254500" y="1123325"/>
            <a:ext cx="2679900" cy="13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5254500" y="3422275"/>
            <a:ext cx="26799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720000" y="32476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subTitle"/>
          </p:nvPr>
        </p:nvSpPr>
        <p:spPr>
          <a:xfrm>
            <a:off x="3472350" y="32476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720000" y="3850200"/>
            <a:ext cx="2199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4" type="subTitle"/>
          </p:nvPr>
        </p:nvSpPr>
        <p:spPr>
          <a:xfrm>
            <a:off x="3472350" y="3850200"/>
            <a:ext cx="2199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5" type="subTitle"/>
          </p:nvPr>
        </p:nvSpPr>
        <p:spPr>
          <a:xfrm>
            <a:off x="6224700" y="32476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6" type="subTitle"/>
          </p:nvPr>
        </p:nvSpPr>
        <p:spPr>
          <a:xfrm>
            <a:off x="6224700" y="3850200"/>
            <a:ext cx="2199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720000" y="2172325"/>
            <a:ext cx="24210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subTitle"/>
          </p:nvPr>
        </p:nvSpPr>
        <p:spPr>
          <a:xfrm>
            <a:off x="3361500" y="1292925"/>
            <a:ext cx="24210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3" type="subTitle"/>
          </p:nvPr>
        </p:nvSpPr>
        <p:spPr>
          <a:xfrm>
            <a:off x="720000" y="2698673"/>
            <a:ext cx="24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4" type="subTitle"/>
          </p:nvPr>
        </p:nvSpPr>
        <p:spPr>
          <a:xfrm>
            <a:off x="3361500" y="1819275"/>
            <a:ext cx="24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5" type="subTitle"/>
          </p:nvPr>
        </p:nvSpPr>
        <p:spPr>
          <a:xfrm>
            <a:off x="6195000" y="2172325"/>
            <a:ext cx="22290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6" type="subTitle"/>
          </p:nvPr>
        </p:nvSpPr>
        <p:spPr>
          <a:xfrm>
            <a:off x="6195000" y="2698673"/>
            <a:ext cx="222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730600" y="1457875"/>
            <a:ext cx="3543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subTitle"/>
          </p:nvPr>
        </p:nvSpPr>
        <p:spPr>
          <a:xfrm>
            <a:off x="720000" y="35972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2" type="subTitle"/>
          </p:nvPr>
        </p:nvSpPr>
        <p:spPr>
          <a:xfrm>
            <a:off x="3472350" y="35972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3" type="subTitle"/>
          </p:nvPr>
        </p:nvSpPr>
        <p:spPr>
          <a:xfrm>
            <a:off x="720000" y="41070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4" type="subTitle"/>
          </p:nvPr>
        </p:nvSpPr>
        <p:spPr>
          <a:xfrm>
            <a:off x="3472350" y="41070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5" type="subTitle"/>
          </p:nvPr>
        </p:nvSpPr>
        <p:spPr>
          <a:xfrm>
            <a:off x="6224700" y="35972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6" type="subTitle"/>
          </p:nvPr>
        </p:nvSpPr>
        <p:spPr>
          <a:xfrm>
            <a:off x="6224700" y="41070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7" type="subTitle"/>
          </p:nvPr>
        </p:nvSpPr>
        <p:spPr>
          <a:xfrm>
            <a:off x="720000" y="18518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8" type="subTitle"/>
          </p:nvPr>
        </p:nvSpPr>
        <p:spPr>
          <a:xfrm>
            <a:off x="3472350" y="18518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9" type="subTitle"/>
          </p:nvPr>
        </p:nvSpPr>
        <p:spPr>
          <a:xfrm>
            <a:off x="720000" y="23616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3" type="subTitle"/>
          </p:nvPr>
        </p:nvSpPr>
        <p:spPr>
          <a:xfrm>
            <a:off x="3472350" y="23616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4" type="subTitle"/>
          </p:nvPr>
        </p:nvSpPr>
        <p:spPr>
          <a:xfrm>
            <a:off x="6224700" y="18518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5" type="subTitle"/>
          </p:nvPr>
        </p:nvSpPr>
        <p:spPr>
          <a:xfrm>
            <a:off x="6224700" y="23616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3701400" y="35210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2" type="subTitle"/>
          </p:nvPr>
        </p:nvSpPr>
        <p:spPr>
          <a:xfrm>
            <a:off x="3701400" y="4030800"/>
            <a:ext cx="21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3" type="subTitle"/>
          </p:nvPr>
        </p:nvSpPr>
        <p:spPr>
          <a:xfrm>
            <a:off x="6224700" y="35210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4" type="subTitle"/>
          </p:nvPr>
        </p:nvSpPr>
        <p:spPr>
          <a:xfrm>
            <a:off x="6224700" y="4030800"/>
            <a:ext cx="21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5" type="subTitle"/>
          </p:nvPr>
        </p:nvSpPr>
        <p:spPr>
          <a:xfrm>
            <a:off x="3701400" y="20804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6" type="subTitle"/>
          </p:nvPr>
        </p:nvSpPr>
        <p:spPr>
          <a:xfrm>
            <a:off x="3701400" y="2590200"/>
            <a:ext cx="21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7" type="subTitle"/>
          </p:nvPr>
        </p:nvSpPr>
        <p:spPr>
          <a:xfrm>
            <a:off x="6224700" y="20804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8" type="subTitle"/>
          </p:nvPr>
        </p:nvSpPr>
        <p:spPr>
          <a:xfrm>
            <a:off x="6224700" y="2590200"/>
            <a:ext cx="219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218125" y="2667575"/>
            <a:ext cx="26799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218125" y="1123325"/>
            <a:ext cx="2679900" cy="13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218125" y="3422275"/>
            <a:ext cx="26799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hasCustomPrompt="1" type="title"/>
          </p:nvPr>
        </p:nvSpPr>
        <p:spPr>
          <a:xfrm>
            <a:off x="729263" y="1482300"/>
            <a:ext cx="20526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06" name="Google Shape;106;p21"/>
          <p:cNvSpPr txBox="1"/>
          <p:nvPr>
            <p:ph idx="2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729263" y="2209725"/>
            <a:ext cx="20526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3" type="subTitle"/>
          </p:nvPr>
        </p:nvSpPr>
        <p:spPr>
          <a:xfrm>
            <a:off x="729275" y="2632650"/>
            <a:ext cx="2052600" cy="49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hasCustomPrompt="1" idx="4" type="title"/>
          </p:nvPr>
        </p:nvSpPr>
        <p:spPr>
          <a:xfrm>
            <a:off x="3554963" y="3007100"/>
            <a:ext cx="20526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0" name="Google Shape;110;p21"/>
          <p:cNvSpPr txBox="1"/>
          <p:nvPr>
            <p:ph idx="5" type="subTitle"/>
          </p:nvPr>
        </p:nvSpPr>
        <p:spPr>
          <a:xfrm>
            <a:off x="3554963" y="3734525"/>
            <a:ext cx="20526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subTitle"/>
          </p:nvPr>
        </p:nvSpPr>
        <p:spPr>
          <a:xfrm>
            <a:off x="3554963" y="4157450"/>
            <a:ext cx="20526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hasCustomPrompt="1" idx="7" type="title"/>
          </p:nvPr>
        </p:nvSpPr>
        <p:spPr>
          <a:xfrm>
            <a:off x="6362138" y="1528800"/>
            <a:ext cx="20526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3" name="Google Shape;113;p21"/>
          <p:cNvSpPr txBox="1"/>
          <p:nvPr>
            <p:ph idx="8" type="subTitle"/>
          </p:nvPr>
        </p:nvSpPr>
        <p:spPr>
          <a:xfrm>
            <a:off x="6362138" y="2256225"/>
            <a:ext cx="20526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9" type="subTitle"/>
          </p:nvPr>
        </p:nvSpPr>
        <p:spPr>
          <a:xfrm>
            <a:off x="6362150" y="2679150"/>
            <a:ext cx="2052600" cy="4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545719" y="1818300"/>
            <a:ext cx="20526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3545719" y="3582125"/>
            <a:ext cx="20526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3" type="subTitle"/>
          </p:nvPr>
        </p:nvSpPr>
        <p:spPr>
          <a:xfrm>
            <a:off x="3545719" y="4098350"/>
            <a:ext cx="20526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hasCustomPrompt="1" idx="4" type="title"/>
          </p:nvPr>
        </p:nvSpPr>
        <p:spPr>
          <a:xfrm>
            <a:off x="720019" y="1818300"/>
            <a:ext cx="20526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/>
          <p:nvPr>
            <p:ph idx="5" type="subTitle"/>
          </p:nvPr>
        </p:nvSpPr>
        <p:spPr>
          <a:xfrm>
            <a:off x="720019" y="3582125"/>
            <a:ext cx="20526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6" type="subTitle"/>
          </p:nvPr>
        </p:nvSpPr>
        <p:spPr>
          <a:xfrm>
            <a:off x="720019" y="4098350"/>
            <a:ext cx="20526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hasCustomPrompt="1" idx="7" type="title"/>
          </p:nvPr>
        </p:nvSpPr>
        <p:spPr>
          <a:xfrm>
            <a:off x="6371419" y="1818300"/>
            <a:ext cx="20526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7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4" name="Google Shape;124;p22"/>
          <p:cNvSpPr txBox="1"/>
          <p:nvPr>
            <p:ph idx="8" type="subTitle"/>
          </p:nvPr>
        </p:nvSpPr>
        <p:spPr>
          <a:xfrm>
            <a:off x="6371419" y="3582125"/>
            <a:ext cx="2052600" cy="3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9" type="subTitle"/>
          </p:nvPr>
        </p:nvSpPr>
        <p:spPr>
          <a:xfrm>
            <a:off x="6371419" y="4098350"/>
            <a:ext cx="2052600" cy="5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" type="subTitle"/>
          </p:nvPr>
        </p:nvSpPr>
        <p:spPr>
          <a:xfrm>
            <a:off x="4843650" y="1762625"/>
            <a:ext cx="3580500" cy="28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icksand Light"/>
                <a:ea typeface="Quicksand Light"/>
                <a:cs typeface="Quicksand Light"/>
                <a:sym typeface="Quicksand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ctrTitle"/>
          </p:nvPr>
        </p:nvSpPr>
        <p:spPr>
          <a:xfrm>
            <a:off x="2192400" y="540000"/>
            <a:ext cx="4759200" cy="11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rgbClr val="14285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2331800" y="2487200"/>
            <a:ext cx="4619700" cy="6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4285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2" type="subTitle"/>
          </p:nvPr>
        </p:nvSpPr>
        <p:spPr>
          <a:xfrm>
            <a:off x="2331800" y="1800050"/>
            <a:ext cx="4619700" cy="4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135" name="Google Shape;135;p25"/>
          <p:cNvSpPr txBox="1"/>
          <p:nvPr/>
        </p:nvSpPr>
        <p:spPr>
          <a:xfrm>
            <a:off x="2409900" y="3943750"/>
            <a:ext cx="4329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CREDITS:</a:t>
            </a:r>
            <a:r>
              <a:rPr lang="en" sz="1000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 This presentation template was created by </a:t>
            </a:r>
            <a:r>
              <a:rPr b="1" lang="en" sz="1000">
                <a:solidFill>
                  <a:srgbClr val="142850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b="1" lang="en" sz="1000">
                <a:solidFill>
                  <a:srgbClr val="142850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, infographics &amp; images by </a:t>
            </a:r>
            <a:r>
              <a:rPr b="1" lang="en" sz="1000">
                <a:solidFill>
                  <a:srgbClr val="142850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endParaRPr b="1" sz="1000">
              <a:solidFill>
                <a:srgbClr val="14285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8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341375"/>
            <a:ext cx="7704000" cy="32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8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8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404775" y="32476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539925" y="32476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Caveat Brush"/>
              <a:buNone/>
              <a:defRPr sz="30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veat Brush"/>
              <a:buNone/>
              <a:defRPr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404775" y="3850200"/>
            <a:ext cx="2199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5539925" y="3850200"/>
            <a:ext cx="2199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720000" y="1760650"/>
            <a:ext cx="3852000" cy="28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  <a:defRPr/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SzPts val="1600"/>
              <a:buFont typeface="Barlow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Font typeface="Barlow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986300"/>
            <a:ext cx="6367800" cy="16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4378800" y="1480375"/>
            <a:ext cx="40452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43788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720000" y="2408625"/>
            <a:ext cx="4352700" cy="13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>
                <a:latin typeface="Caveat Brush"/>
                <a:ea typeface="Caveat Brush"/>
                <a:cs typeface="Caveat Brush"/>
                <a:sym typeface="Caveat Brush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4000"/>
              <a:buFont typeface="Caveat Brush"/>
              <a:buNone/>
              <a:defRPr sz="4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aveat Brush"/>
              <a:buNone/>
              <a:defRPr sz="35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aveat Brush"/>
              <a:buNone/>
              <a:defRPr sz="35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aveat Brush"/>
              <a:buNone/>
              <a:defRPr sz="35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aveat Brush"/>
              <a:buNone/>
              <a:defRPr sz="35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aveat Brush"/>
              <a:buNone/>
              <a:defRPr sz="35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aveat Brush"/>
              <a:buNone/>
              <a:defRPr sz="35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aveat Brush"/>
              <a:buNone/>
              <a:defRPr sz="35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3500"/>
              <a:buFont typeface="Caveat Brush"/>
              <a:buNone/>
              <a:defRPr sz="35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499650"/>
            <a:ext cx="7704000" cy="3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●"/>
              <a:defRPr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○"/>
              <a:defRPr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■"/>
              <a:defRPr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●"/>
              <a:defRPr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○"/>
              <a:defRPr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■"/>
              <a:defRPr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●"/>
              <a:defRPr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○"/>
              <a:defRPr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■"/>
              <a:defRPr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Relationship Id="rId7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5.png"/><Relationship Id="rId6" Type="http://schemas.openxmlformats.org/officeDocument/2006/relationships/image" Target="../media/image44.png"/><Relationship Id="rId7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ctrTitle"/>
          </p:nvPr>
        </p:nvSpPr>
        <p:spPr>
          <a:xfrm>
            <a:off x="3664775" y="1326150"/>
            <a:ext cx="4759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Huddle</a:t>
            </a:r>
            <a:endParaRPr/>
          </a:p>
        </p:txBody>
      </p:sp>
      <p:sp>
        <p:nvSpPr>
          <p:cNvPr id="148" name="Google Shape;148;p33"/>
          <p:cNvSpPr txBox="1"/>
          <p:nvPr>
            <p:ph idx="1" type="subTitle"/>
          </p:nvPr>
        </p:nvSpPr>
        <p:spPr>
          <a:xfrm>
            <a:off x="3664675" y="3607350"/>
            <a:ext cx="4759200" cy="4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icksand"/>
                <a:ea typeface="Quicksand"/>
                <a:cs typeface="Quicksand"/>
                <a:sym typeface="Quicksand"/>
              </a:rPr>
              <a:t>Team 4</a:t>
            </a:r>
            <a:endParaRPr b="1"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Charmaine Tan Ruo Xuan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Goh Soo Chi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Nicolas Wijaya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Lie Woon</a:t>
            </a:r>
            <a:endParaRPr/>
          </a:p>
        </p:txBody>
      </p:sp>
      <p:pic>
        <p:nvPicPr>
          <p:cNvPr id="149" name="Google Shape;149;p33"/>
          <p:cNvPicPr preferRelativeResize="0"/>
          <p:nvPr/>
        </p:nvPicPr>
        <p:blipFill rotWithShape="1">
          <a:blip r:embed="rId3">
            <a:alphaModFix/>
          </a:blip>
          <a:srcRect b="7910" l="0" r="0" t="0"/>
          <a:stretch/>
        </p:blipFill>
        <p:spPr>
          <a:xfrm>
            <a:off x="633300" y="540000"/>
            <a:ext cx="2693552" cy="46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/>
        </p:nvSpPr>
        <p:spPr>
          <a:xfrm>
            <a:off x="2192400" y="1225800"/>
            <a:ext cx="47592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rPr>
              <a:t>Thank You</a:t>
            </a:r>
            <a:endParaRPr sz="8000">
              <a:solidFill>
                <a:srgbClr val="14285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2331800" y="2485850"/>
            <a:ext cx="4619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rPr>
              <a:t>Do you have any questions?</a:t>
            </a:r>
            <a:endParaRPr sz="3000">
              <a:solidFill>
                <a:srgbClr val="14285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2485050" y="3100400"/>
            <a:ext cx="417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"/>
                <a:ea typeface="Quicksand"/>
                <a:cs typeface="Quicksand"/>
                <a:sym typeface="Quicksand"/>
              </a:rPr>
              <a:t>View our app at https://github.com/nicoonnicolas/project-wad2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 sz="4000"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55" name="Google Shape;155;p34"/>
          <p:cNvSpPr txBox="1"/>
          <p:nvPr>
            <p:ph idx="1" type="body"/>
          </p:nvPr>
        </p:nvSpPr>
        <p:spPr>
          <a:xfrm>
            <a:off x="720000" y="1608250"/>
            <a:ext cx="3362700" cy="28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People need a comfortable space to do work in. Companies want to save costs when purchasing a space for their staff’s daily operations.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are very few sites that </a:t>
            </a:r>
            <a:endParaRPr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Collate co-working spaces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Allow users to find a co-working space that suits their needs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Help users to make bookings</a:t>
            </a:r>
            <a:endParaRPr/>
          </a:p>
        </p:txBody>
      </p:sp>
      <p:sp>
        <p:nvSpPr>
          <p:cNvPr id="156" name="Google Shape;156;p34"/>
          <p:cNvSpPr txBox="1"/>
          <p:nvPr>
            <p:ph type="title"/>
          </p:nvPr>
        </p:nvSpPr>
        <p:spPr>
          <a:xfrm>
            <a:off x="5043475" y="540000"/>
            <a:ext cx="320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Huddle</a:t>
            </a:r>
            <a:endParaRPr>
              <a:latin typeface="Caveat Brush"/>
              <a:ea typeface="Caveat Brush"/>
              <a:cs typeface="Caveat Brush"/>
              <a:sym typeface="Caveat Brush"/>
            </a:endParaRPr>
          </a:p>
        </p:txBody>
      </p:sp>
      <p:cxnSp>
        <p:nvCxnSpPr>
          <p:cNvPr id="157" name="Google Shape;157;p34"/>
          <p:cNvCxnSpPr/>
          <p:nvPr/>
        </p:nvCxnSpPr>
        <p:spPr>
          <a:xfrm rot="10800000">
            <a:off x="4554025" y="803700"/>
            <a:ext cx="7200" cy="3799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oval"/>
            <a:tailEnd len="med" w="med" type="oval"/>
          </a:ln>
        </p:spPr>
      </p:cxnSp>
      <p:sp>
        <p:nvSpPr>
          <p:cNvPr id="158" name="Google Shape;158;p34"/>
          <p:cNvSpPr txBox="1"/>
          <p:nvPr>
            <p:ph idx="1" type="body"/>
          </p:nvPr>
        </p:nvSpPr>
        <p:spPr>
          <a:xfrm>
            <a:off x="4965925" y="1608250"/>
            <a:ext cx="3362700" cy="28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Mobile-friendly, responsive web application created using Vue.JS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Purpose: </a:t>
            </a:r>
            <a:r>
              <a:rPr lang="en"/>
              <a:t>Allow users to find and book co-working facilities easily</a:t>
            </a:r>
            <a:endParaRPr/>
          </a:p>
        </p:txBody>
      </p:sp>
      <p:pic>
        <p:nvPicPr>
          <p:cNvPr id="159" name="Google Shape;159;p34"/>
          <p:cNvPicPr preferRelativeResize="0"/>
          <p:nvPr/>
        </p:nvPicPr>
        <p:blipFill rotWithShape="1">
          <a:blip r:embed="rId3">
            <a:alphaModFix/>
          </a:blip>
          <a:srcRect b="27660" l="33687" r="33732" t="17491"/>
          <a:stretch/>
        </p:blipFill>
        <p:spPr>
          <a:xfrm>
            <a:off x="5882526" y="2322500"/>
            <a:ext cx="1069925" cy="101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337" y="1858000"/>
            <a:ext cx="1041337" cy="8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262" y="3020679"/>
            <a:ext cx="706150" cy="70616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Overview</a:t>
            </a:r>
            <a:endParaRPr/>
          </a:p>
        </p:txBody>
      </p:sp>
      <p:sp>
        <p:nvSpPr>
          <p:cNvPr id="167" name="Google Shape;167;p35"/>
          <p:cNvSpPr txBox="1"/>
          <p:nvPr/>
        </p:nvSpPr>
        <p:spPr>
          <a:xfrm>
            <a:off x="312700" y="1784950"/>
            <a:ext cx="1839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rPr>
              <a:t>Database</a:t>
            </a:r>
            <a:endParaRPr sz="3000">
              <a:solidFill>
                <a:srgbClr val="14285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68" name="Google Shape;168;p35"/>
          <p:cNvSpPr txBox="1"/>
          <p:nvPr/>
        </p:nvSpPr>
        <p:spPr>
          <a:xfrm>
            <a:off x="516275" y="3791125"/>
            <a:ext cx="183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Firebase Realtime Database</a:t>
            </a:r>
            <a:endParaRPr>
              <a:solidFill>
                <a:srgbClr val="14285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9" name="Google Shape;169;p35"/>
          <p:cNvSpPr txBox="1"/>
          <p:nvPr/>
        </p:nvSpPr>
        <p:spPr>
          <a:xfrm>
            <a:off x="3652054" y="1403949"/>
            <a:ext cx="1839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rPr>
              <a:t>Frontend</a:t>
            </a:r>
            <a:endParaRPr sz="3000">
              <a:solidFill>
                <a:srgbClr val="14285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170" name="Google Shape;170;p35"/>
          <p:cNvSpPr txBox="1"/>
          <p:nvPr/>
        </p:nvSpPr>
        <p:spPr>
          <a:xfrm>
            <a:off x="3652050" y="3791126"/>
            <a:ext cx="18399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●"/>
            </a:pPr>
            <a:r>
              <a:rPr lang="en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Vue</a:t>
            </a:r>
            <a:endParaRPr>
              <a:solidFill>
                <a:srgbClr val="14285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●"/>
            </a:pPr>
            <a:r>
              <a:rPr lang="en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JavaScript</a:t>
            </a:r>
            <a:endParaRPr>
              <a:solidFill>
                <a:srgbClr val="14285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●"/>
            </a:pPr>
            <a:r>
              <a:rPr lang="en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BootstrapVue </a:t>
            </a:r>
            <a:endParaRPr>
              <a:solidFill>
                <a:srgbClr val="14285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Font typeface="Quicksand"/>
              <a:buChar char="●"/>
            </a:pPr>
            <a:r>
              <a:rPr lang="en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Bootstrap</a:t>
            </a:r>
            <a:endParaRPr>
              <a:solidFill>
                <a:srgbClr val="14285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1" name="Google Shape;171;p35"/>
          <p:cNvSpPr txBox="1"/>
          <p:nvPr/>
        </p:nvSpPr>
        <p:spPr>
          <a:xfrm>
            <a:off x="6969400" y="2708536"/>
            <a:ext cx="18399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rPr>
              <a:t>APIs</a:t>
            </a:r>
            <a:endParaRPr sz="3000">
              <a:solidFill>
                <a:srgbClr val="14285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cxnSp>
        <p:nvCxnSpPr>
          <p:cNvPr id="172" name="Google Shape;172;p35"/>
          <p:cNvCxnSpPr/>
          <p:nvPr/>
        </p:nvCxnSpPr>
        <p:spPr>
          <a:xfrm>
            <a:off x="5760568" y="2966778"/>
            <a:ext cx="1293000" cy="3600"/>
          </a:xfrm>
          <a:prstGeom prst="straightConnector1">
            <a:avLst/>
          </a:prstGeom>
          <a:noFill/>
          <a:ln cap="flat" cmpd="sng" w="19050">
            <a:solidFill>
              <a:srgbClr val="A3816A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173" name="Google Shape;17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5123" y="2644846"/>
            <a:ext cx="706150" cy="7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4750" y="2718000"/>
            <a:ext cx="660804" cy="57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35"/>
          <p:cNvCxnSpPr>
            <a:endCxn id="176" idx="3"/>
          </p:cNvCxnSpPr>
          <p:nvPr/>
        </p:nvCxnSpPr>
        <p:spPr>
          <a:xfrm rot="10800000">
            <a:off x="1925611" y="2967375"/>
            <a:ext cx="1385100" cy="2400"/>
          </a:xfrm>
          <a:prstGeom prst="straightConnector1">
            <a:avLst/>
          </a:prstGeom>
          <a:noFill/>
          <a:ln cap="flat" cmpd="sng" w="19050">
            <a:solidFill>
              <a:srgbClr val="A3816A"/>
            </a:solidFill>
            <a:prstDash val="dot"/>
            <a:round/>
            <a:headEnd len="med" w="med" type="none"/>
            <a:tailEnd len="med" w="med" type="oval"/>
          </a:ln>
        </p:spPr>
      </p:cxnSp>
      <p:pic>
        <p:nvPicPr>
          <p:cNvPr id="176" name="Google Shape;17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686" y="2274412"/>
            <a:ext cx="1385925" cy="13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5400" y="2018863"/>
            <a:ext cx="109728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Implementation</a:t>
            </a:r>
            <a:endParaRPr/>
          </a:p>
        </p:txBody>
      </p:sp>
      <p:sp>
        <p:nvSpPr>
          <p:cNvPr id="183" name="Google Shape;183;p36"/>
          <p:cNvSpPr txBox="1"/>
          <p:nvPr>
            <p:ph idx="1" type="subTitle"/>
          </p:nvPr>
        </p:nvSpPr>
        <p:spPr>
          <a:xfrm>
            <a:off x="4757813" y="34762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</a:t>
            </a:r>
            <a:endParaRPr/>
          </a:p>
        </p:txBody>
      </p:sp>
      <p:sp>
        <p:nvSpPr>
          <p:cNvPr id="184" name="Google Shape;184;p36"/>
          <p:cNvSpPr txBox="1"/>
          <p:nvPr>
            <p:ph idx="2" type="subTitle"/>
          </p:nvPr>
        </p:nvSpPr>
        <p:spPr>
          <a:xfrm>
            <a:off x="6824363" y="34762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BootstrapVue</a:t>
            </a:r>
            <a:endParaRPr/>
          </a:p>
        </p:txBody>
      </p:sp>
      <p:sp>
        <p:nvSpPr>
          <p:cNvPr id="185" name="Google Shape;185;p36"/>
          <p:cNvSpPr txBox="1"/>
          <p:nvPr>
            <p:ph idx="3" type="subTitle"/>
          </p:nvPr>
        </p:nvSpPr>
        <p:spPr>
          <a:xfrm>
            <a:off x="4757813" y="4078800"/>
            <a:ext cx="2199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eusable components, reactive app</a:t>
            </a:r>
            <a:endParaRPr/>
          </a:p>
        </p:txBody>
      </p:sp>
      <p:sp>
        <p:nvSpPr>
          <p:cNvPr id="186" name="Google Shape;186;p36"/>
          <p:cNvSpPr txBox="1"/>
          <p:nvPr>
            <p:ph idx="4" type="subTitle"/>
          </p:nvPr>
        </p:nvSpPr>
        <p:spPr>
          <a:xfrm>
            <a:off x="6824363" y="4078800"/>
            <a:ext cx="2199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esponsive and visually pleasing components for Vue</a:t>
            </a:r>
            <a:endParaRPr/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409" y="2018875"/>
            <a:ext cx="1266093" cy="109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202" y="2018875"/>
            <a:ext cx="1328679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 txBox="1"/>
          <p:nvPr>
            <p:ph idx="1" type="subTitle"/>
          </p:nvPr>
        </p:nvSpPr>
        <p:spPr>
          <a:xfrm>
            <a:off x="120338" y="34762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190" name="Google Shape;190;p36"/>
          <p:cNvSpPr txBox="1"/>
          <p:nvPr>
            <p:ph idx="2" type="subTitle"/>
          </p:nvPr>
        </p:nvSpPr>
        <p:spPr>
          <a:xfrm>
            <a:off x="2186888" y="34762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191" name="Google Shape;191;p36"/>
          <p:cNvSpPr txBox="1"/>
          <p:nvPr>
            <p:ph idx="3" type="subTitle"/>
          </p:nvPr>
        </p:nvSpPr>
        <p:spPr>
          <a:xfrm>
            <a:off x="120338" y="4078800"/>
            <a:ext cx="2199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Vanilla JavaScript, dynamic effects</a:t>
            </a:r>
            <a:endParaRPr/>
          </a:p>
        </p:txBody>
      </p:sp>
      <p:sp>
        <p:nvSpPr>
          <p:cNvPr id="192" name="Google Shape;192;p36"/>
          <p:cNvSpPr txBox="1"/>
          <p:nvPr>
            <p:ph idx="4" type="subTitle"/>
          </p:nvPr>
        </p:nvSpPr>
        <p:spPr>
          <a:xfrm>
            <a:off x="2186888" y="4078800"/>
            <a:ext cx="2199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and visually pleasing components for vanilla JavaScript</a:t>
            </a:r>
            <a:endParaRPr/>
          </a:p>
        </p:txBody>
      </p:sp>
      <p:cxnSp>
        <p:nvCxnSpPr>
          <p:cNvPr id="193" name="Google Shape;193;p36"/>
          <p:cNvCxnSpPr/>
          <p:nvPr/>
        </p:nvCxnSpPr>
        <p:spPr>
          <a:xfrm flipH="1" rot="10800000">
            <a:off x="4561225" y="1318500"/>
            <a:ext cx="10800" cy="3285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oval"/>
            <a:tailEnd len="med" w="med" type="oval"/>
          </a:ln>
        </p:spPr>
      </p:cxnSp>
      <p:pic>
        <p:nvPicPr>
          <p:cNvPr id="194" name="Google Shape;19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2018875"/>
            <a:ext cx="109728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>
            <p:ph idx="1" type="subTitle"/>
          </p:nvPr>
        </p:nvSpPr>
        <p:spPr>
          <a:xfrm>
            <a:off x="959475" y="1289475"/>
            <a:ext cx="24234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index.html</a:t>
            </a:r>
            <a:endParaRPr/>
          </a:p>
        </p:txBody>
      </p:sp>
      <p:sp>
        <p:nvSpPr>
          <p:cNvPr id="196" name="Google Shape;196;p36"/>
          <p:cNvSpPr txBox="1"/>
          <p:nvPr>
            <p:ph idx="1" type="subTitle"/>
          </p:nvPr>
        </p:nvSpPr>
        <p:spPr>
          <a:xfrm>
            <a:off x="5644600" y="1289475"/>
            <a:ext cx="24234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Pages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720025" y="3291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Used</a:t>
            </a:r>
            <a:endParaRPr/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8213" y="3024725"/>
            <a:ext cx="618762" cy="618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 rotWithShape="1">
          <a:blip r:embed="rId4">
            <a:alphaModFix/>
          </a:blip>
          <a:srcRect b="35255" l="11211" r="15939" t="18465"/>
          <a:stretch/>
        </p:blipFill>
        <p:spPr>
          <a:xfrm>
            <a:off x="3759400" y="2186288"/>
            <a:ext cx="2157302" cy="77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>
            <p:ph idx="4294967295" type="subTitle"/>
          </p:nvPr>
        </p:nvSpPr>
        <p:spPr>
          <a:xfrm>
            <a:off x="3409700" y="3040450"/>
            <a:ext cx="2676900" cy="13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PayPal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PayPal checkout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PayPal Transaction between personal and Huddle business account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5">
            <a:alphaModFix/>
          </a:blip>
          <a:srcRect b="25564" l="16599" r="16706" t="55413"/>
          <a:stretch/>
        </p:blipFill>
        <p:spPr>
          <a:xfrm>
            <a:off x="473250" y="3317875"/>
            <a:ext cx="2733875" cy="5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 txBox="1"/>
          <p:nvPr>
            <p:ph idx="4294967295" type="subTitle"/>
          </p:nvPr>
        </p:nvSpPr>
        <p:spPr>
          <a:xfrm>
            <a:off x="6419238" y="3811625"/>
            <a:ext cx="1976700" cy="6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Maps</a:t>
            </a:r>
            <a:r>
              <a:rPr lang="en"/>
              <a:t> </a:t>
            </a:r>
            <a:r>
              <a:rPr b="1" lang="en"/>
              <a:t>URLs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links to Google Map on Listings Detail Page </a:t>
            </a:r>
            <a:endParaRPr/>
          </a:p>
        </p:txBody>
      </p:sp>
      <p:sp>
        <p:nvSpPr>
          <p:cNvPr id="207" name="Google Shape;207;p37"/>
          <p:cNvSpPr txBox="1"/>
          <p:nvPr>
            <p:ph idx="4294967295" type="subTitle"/>
          </p:nvPr>
        </p:nvSpPr>
        <p:spPr>
          <a:xfrm>
            <a:off x="497450" y="3833150"/>
            <a:ext cx="2990100" cy="6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Google Sign in API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user signup and login</a:t>
            </a:r>
            <a:endParaRPr/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449" y="1662139"/>
            <a:ext cx="2868100" cy="45853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>
            <p:ph idx="4294967295" type="subTitle"/>
          </p:nvPr>
        </p:nvSpPr>
        <p:spPr>
          <a:xfrm>
            <a:off x="473250" y="2191700"/>
            <a:ext cx="29901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Facebook</a:t>
            </a:r>
            <a:r>
              <a:rPr b="1" lang="en"/>
              <a:t> Sign in API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user signup and login</a:t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4063" y="1063275"/>
            <a:ext cx="1847074" cy="10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/>
          <p:cNvSpPr txBox="1"/>
          <p:nvPr>
            <p:ph idx="4294967295" type="subTitle"/>
          </p:nvPr>
        </p:nvSpPr>
        <p:spPr>
          <a:xfrm>
            <a:off x="6419238" y="2219938"/>
            <a:ext cx="1976700" cy="6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OpenWeatherMap Weather API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current weather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720000" y="113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17" name="Google Shape;217;p38"/>
          <p:cNvSpPr txBox="1"/>
          <p:nvPr>
            <p:ph idx="1" type="subTitle"/>
          </p:nvPr>
        </p:nvSpPr>
        <p:spPr>
          <a:xfrm>
            <a:off x="185575" y="11140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218" name="Google Shape;218;p38"/>
          <p:cNvSpPr txBox="1"/>
          <p:nvPr>
            <p:ph idx="2" type="subTitle"/>
          </p:nvPr>
        </p:nvSpPr>
        <p:spPr>
          <a:xfrm>
            <a:off x="3482525" y="11140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Listings</a:t>
            </a:r>
            <a:endParaRPr/>
          </a:p>
        </p:txBody>
      </p:sp>
      <p:sp>
        <p:nvSpPr>
          <p:cNvPr id="219" name="Google Shape;219;p38"/>
          <p:cNvSpPr txBox="1"/>
          <p:nvPr>
            <p:ph idx="2" type="subTitle"/>
          </p:nvPr>
        </p:nvSpPr>
        <p:spPr>
          <a:xfrm>
            <a:off x="6779475" y="111270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Listing Details</a:t>
            </a:r>
            <a:endParaRPr/>
          </a:p>
        </p:txBody>
      </p:sp>
      <p:sp>
        <p:nvSpPr>
          <p:cNvPr id="220" name="Google Shape;220;p38"/>
          <p:cNvSpPr/>
          <p:nvPr/>
        </p:nvSpPr>
        <p:spPr>
          <a:xfrm>
            <a:off x="235325" y="1671650"/>
            <a:ext cx="2199300" cy="320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 txBox="1"/>
          <p:nvPr>
            <p:ph idx="3" type="subTitle"/>
          </p:nvPr>
        </p:nvSpPr>
        <p:spPr>
          <a:xfrm>
            <a:off x="235325" y="1674000"/>
            <a:ext cx="21993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Integrates </a:t>
            </a:r>
            <a:r>
              <a:rPr b="1" lang="en" sz="1200">
                <a:solidFill>
                  <a:schemeClr val="dk1"/>
                </a:solidFill>
              </a:rPr>
              <a:t>Google Sign In</a:t>
            </a:r>
            <a:r>
              <a:rPr lang="en" sz="1200">
                <a:solidFill>
                  <a:schemeClr val="dk1"/>
                </a:solidFill>
              </a:rPr>
              <a:t> and </a:t>
            </a:r>
            <a:r>
              <a:rPr b="1" lang="en" sz="1200">
                <a:solidFill>
                  <a:schemeClr val="dk1"/>
                </a:solidFill>
              </a:rPr>
              <a:t>Facebook Login</a:t>
            </a:r>
            <a:r>
              <a:rPr lang="en" sz="1200">
                <a:solidFill>
                  <a:schemeClr val="dk1"/>
                </a:solidFill>
              </a:rPr>
              <a:t> for user session management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Incorporates </a:t>
            </a:r>
            <a:r>
              <a:rPr b="1" lang="en" sz="1200">
                <a:solidFill>
                  <a:schemeClr val="dk1"/>
                </a:solidFill>
              </a:rPr>
              <a:t>Hover</a:t>
            </a:r>
            <a:r>
              <a:rPr b="1" lang="en" sz="1200">
                <a:solidFill>
                  <a:schemeClr val="dk1"/>
                </a:solidFill>
              </a:rPr>
              <a:t>.css</a:t>
            </a:r>
            <a:r>
              <a:rPr lang="en" sz="1200">
                <a:solidFill>
                  <a:schemeClr val="dk1"/>
                </a:solidFill>
              </a:rPr>
              <a:t> and </a:t>
            </a:r>
            <a:r>
              <a:rPr b="1" lang="en" sz="1200">
                <a:solidFill>
                  <a:schemeClr val="dk1"/>
                </a:solidFill>
              </a:rPr>
              <a:t>Animate.css</a:t>
            </a:r>
            <a:r>
              <a:rPr lang="en" sz="1200">
                <a:solidFill>
                  <a:schemeClr val="dk1"/>
                </a:solidFill>
              </a:rPr>
              <a:t> animations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Use of </a:t>
            </a:r>
            <a:r>
              <a:rPr b="1" lang="en" sz="1200">
                <a:solidFill>
                  <a:schemeClr val="dk1"/>
                </a:solidFill>
              </a:rPr>
              <a:t>Sass </a:t>
            </a:r>
            <a:r>
              <a:rPr lang="en" sz="1200">
                <a:solidFill>
                  <a:schemeClr val="dk1"/>
                </a:solidFill>
              </a:rPr>
              <a:t>mixins to define page alignment and display properties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Partial Sass files for modularized </a:t>
            </a:r>
            <a:r>
              <a:rPr b="1" lang="en" sz="1200">
                <a:solidFill>
                  <a:schemeClr val="dk1"/>
                </a:solidFill>
              </a:rPr>
              <a:t>CSS </a:t>
            </a:r>
            <a:r>
              <a:rPr lang="en" sz="1200">
                <a:solidFill>
                  <a:schemeClr val="dk1"/>
                </a:solidFill>
              </a:rPr>
              <a:t>styling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3507400" y="1672850"/>
            <a:ext cx="2199300" cy="320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 txBox="1"/>
          <p:nvPr>
            <p:ph idx="3" type="subTitle"/>
          </p:nvPr>
        </p:nvSpPr>
        <p:spPr>
          <a:xfrm>
            <a:off x="3507400" y="1671650"/>
            <a:ext cx="2199300" cy="32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Retrieves </a:t>
            </a:r>
            <a:r>
              <a:rPr b="1" lang="en" sz="1200">
                <a:solidFill>
                  <a:schemeClr val="dk1"/>
                </a:solidFill>
              </a:rPr>
              <a:t>and filters</a:t>
            </a:r>
            <a:r>
              <a:rPr lang="en" sz="1200">
                <a:solidFill>
                  <a:schemeClr val="dk1"/>
                </a:solidFill>
              </a:rPr>
              <a:t> space listings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Displays and </a:t>
            </a:r>
            <a:r>
              <a:rPr b="1" lang="en" sz="1200">
                <a:solidFill>
                  <a:schemeClr val="dk1"/>
                </a:solidFill>
              </a:rPr>
              <a:t>marks space locations</a:t>
            </a:r>
            <a:r>
              <a:rPr lang="en" sz="1200">
                <a:solidFill>
                  <a:schemeClr val="dk1"/>
                </a:solidFill>
              </a:rPr>
              <a:t> on interactive </a:t>
            </a:r>
            <a:r>
              <a:rPr b="1" lang="en" sz="1200">
                <a:solidFill>
                  <a:schemeClr val="dk1"/>
                </a:solidFill>
              </a:rPr>
              <a:t>Vue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Leaflet </a:t>
            </a:r>
            <a:r>
              <a:rPr lang="en" sz="1200">
                <a:solidFill>
                  <a:schemeClr val="dk1"/>
                </a:solidFill>
              </a:rPr>
              <a:t>map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Animate on Scroll </a:t>
            </a:r>
            <a:r>
              <a:rPr b="1" lang="en" sz="1200">
                <a:solidFill>
                  <a:schemeClr val="dk1"/>
                </a:solidFill>
              </a:rPr>
              <a:t>(AOS)</a:t>
            </a:r>
            <a:r>
              <a:rPr lang="en" sz="1200">
                <a:solidFill>
                  <a:schemeClr val="dk1"/>
                </a:solidFill>
              </a:rPr>
              <a:t> for listings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Use of </a:t>
            </a:r>
            <a:r>
              <a:rPr b="1" lang="en" sz="1200">
                <a:solidFill>
                  <a:schemeClr val="dk1"/>
                </a:solidFill>
              </a:rPr>
              <a:t>Vue components</a:t>
            </a:r>
            <a:r>
              <a:rPr lang="en" sz="1200">
                <a:solidFill>
                  <a:schemeClr val="dk1"/>
                </a:solidFill>
              </a:rPr>
              <a:t> to display listings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4" name="Google Shape;224;p38"/>
          <p:cNvSpPr/>
          <p:nvPr/>
        </p:nvSpPr>
        <p:spPr>
          <a:xfrm>
            <a:off x="6779475" y="1671650"/>
            <a:ext cx="2199300" cy="324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 txBox="1"/>
          <p:nvPr>
            <p:ph idx="3" type="subTitle"/>
          </p:nvPr>
        </p:nvSpPr>
        <p:spPr>
          <a:xfrm>
            <a:off x="6779475" y="1674000"/>
            <a:ext cx="2199300" cy="32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Displays </a:t>
            </a:r>
            <a:r>
              <a:rPr b="1" lang="en" sz="1200">
                <a:solidFill>
                  <a:schemeClr val="dk1"/>
                </a:solidFill>
              </a:rPr>
              <a:t>listing information and reviews</a:t>
            </a:r>
            <a:r>
              <a:rPr lang="en" sz="1200">
                <a:solidFill>
                  <a:schemeClr val="dk1"/>
                </a:solidFill>
              </a:rPr>
              <a:t> through </a:t>
            </a:r>
            <a:r>
              <a:rPr b="1" lang="en" sz="1200">
                <a:solidFill>
                  <a:schemeClr val="dk1"/>
                </a:solidFill>
              </a:rPr>
              <a:t>radar chart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Redirects users to view listing location on </a:t>
            </a:r>
            <a:r>
              <a:rPr b="1" lang="en" sz="1200">
                <a:solidFill>
                  <a:schemeClr val="dk1"/>
                </a:solidFill>
              </a:rPr>
              <a:t>Google Maps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Select space</a:t>
            </a:r>
            <a:r>
              <a:rPr lang="en" sz="1200">
                <a:solidFill>
                  <a:schemeClr val="dk1"/>
                </a:solidFill>
              </a:rPr>
              <a:t> u</a:t>
            </a:r>
            <a:r>
              <a:rPr lang="en" sz="1200">
                <a:solidFill>
                  <a:schemeClr val="dk1"/>
                </a:solidFill>
              </a:rPr>
              <a:t>n</a:t>
            </a:r>
            <a:r>
              <a:rPr lang="en" sz="1200">
                <a:solidFill>
                  <a:schemeClr val="dk1"/>
                </a:solidFill>
              </a:rPr>
              <a:t>it via an </a:t>
            </a:r>
            <a:r>
              <a:rPr b="1" lang="en" sz="1200">
                <a:solidFill>
                  <a:schemeClr val="dk1"/>
                </a:solidFill>
              </a:rPr>
              <a:t>interactive floorplan</a:t>
            </a:r>
            <a:r>
              <a:rPr lang="en" sz="1200">
                <a:solidFill>
                  <a:schemeClr val="dk1"/>
                </a:solidFill>
              </a:rPr>
              <a:t> using </a:t>
            </a:r>
            <a:r>
              <a:rPr b="1" lang="en" sz="1200">
                <a:solidFill>
                  <a:schemeClr val="dk1"/>
                </a:solidFill>
              </a:rPr>
              <a:t>responsive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image map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Input </a:t>
            </a:r>
            <a:r>
              <a:rPr lang="en" sz="1200">
                <a:solidFill>
                  <a:schemeClr val="dk1"/>
                </a:solidFill>
              </a:rPr>
              <a:t>booking details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Incorporates </a:t>
            </a:r>
            <a:r>
              <a:rPr b="1" lang="en" sz="1300">
                <a:solidFill>
                  <a:schemeClr val="dk1"/>
                </a:solidFill>
              </a:rPr>
              <a:t>GSAP </a:t>
            </a:r>
            <a:r>
              <a:rPr lang="en" sz="1300">
                <a:solidFill>
                  <a:schemeClr val="dk1"/>
                </a:solidFill>
              </a:rPr>
              <a:t>animations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674075" y="1131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231" name="Google Shape;231;p39"/>
          <p:cNvSpPr txBox="1"/>
          <p:nvPr>
            <p:ph idx="1" type="subTitle"/>
          </p:nvPr>
        </p:nvSpPr>
        <p:spPr>
          <a:xfrm>
            <a:off x="185575" y="11140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</a:t>
            </a:r>
            <a:endParaRPr/>
          </a:p>
        </p:txBody>
      </p:sp>
      <p:sp>
        <p:nvSpPr>
          <p:cNvPr id="232" name="Google Shape;232;p39"/>
          <p:cNvSpPr txBox="1"/>
          <p:nvPr>
            <p:ph idx="2" type="subTitle"/>
          </p:nvPr>
        </p:nvSpPr>
        <p:spPr>
          <a:xfrm>
            <a:off x="6561575" y="111405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Paid</a:t>
            </a:r>
            <a:endParaRPr/>
          </a:p>
        </p:txBody>
      </p:sp>
      <p:sp>
        <p:nvSpPr>
          <p:cNvPr id="233" name="Google Shape;233;p39"/>
          <p:cNvSpPr txBox="1"/>
          <p:nvPr>
            <p:ph idx="2" type="subTitle"/>
          </p:nvPr>
        </p:nvSpPr>
        <p:spPr>
          <a:xfrm>
            <a:off x="3472350" y="111270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Bookings</a:t>
            </a:r>
            <a:endParaRPr/>
          </a:p>
        </p:txBody>
      </p:sp>
      <p:sp>
        <p:nvSpPr>
          <p:cNvPr id="234" name="Google Shape;234;p39"/>
          <p:cNvSpPr/>
          <p:nvPr/>
        </p:nvSpPr>
        <p:spPr>
          <a:xfrm>
            <a:off x="235325" y="1689800"/>
            <a:ext cx="2199300" cy="320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idx="3" type="subTitle"/>
          </p:nvPr>
        </p:nvSpPr>
        <p:spPr>
          <a:xfrm>
            <a:off x="235325" y="1689900"/>
            <a:ext cx="2199300" cy="31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Processes bookings</a:t>
            </a:r>
            <a:r>
              <a:rPr lang="en" sz="1300">
                <a:solidFill>
                  <a:schemeClr val="dk1"/>
                </a:solidFill>
              </a:rPr>
              <a:t> from Listing Details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Calculates and displays </a:t>
            </a:r>
            <a:r>
              <a:rPr b="1" lang="en" sz="1300">
                <a:solidFill>
                  <a:schemeClr val="dk1"/>
                </a:solidFill>
              </a:rPr>
              <a:t>booking payment</a:t>
            </a:r>
            <a:r>
              <a:rPr lang="en" sz="1300">
                <a:solidFill>
                  <a:schemeClr val="dk1"/>
                </a:solidFill>
              </a:rPr>
              <a:t> and recurring booking dates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Allows users to </a:t>
            </a:r>
            <a:r>
              <a:rPr b="1" lang="en" sz="1300">
                <a:solidFill>
                  <a:schemeClr val="dk1"/>
                </a:solidFill>
              </a:rPr>
              <a:t>checkout via Paypal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Creates and stores user bookings in </a:t>
            </a:r>
            <a:r>
              <a:rPr b="1" lang="en" sz="1300">
                <a:solidFill>
                  <a:schemeClr val="dk1"/>
                </a:solidFill>
              </a:rPr>
              <a:t>Firebase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Format DateTime using </a:t>
            </a:r>
            <a:r>
              <a:rPr b="1" lang="en" sz="1300">
                <a:solidFill>
                  <a:schemeClr val="dk1"/>
                </a:solidFill>
              </a:rPr>
              <a:t>Moment.js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36" name="Google Shape;236;p39"/>
          <p:cNvSpPr/>
          <p:nvPr/>
        </p:nvSpPr>
        <p:spPr>
          <a:xfrm>
            <a:off x="6586450" y="1689800"/>
            <a:ext cx="2199300" cy="3184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3" type="subTitle"/>
          </p:nvPr>
        </p:nvSpPr>
        <p:spPr>
          <a:xfrm>
            <a:off x="6586450" y="1689900"/>
            <a:ext cx="2199300" cy="31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Incorporates </a:t>
            </a:r>
            <a:r>
              <a:rPr b="1" lang="en">
                <a:solidFill>
                  <a:schemeClr val="dk1"/>
                </a:solidFill>
              </a:rPr>
              <a:t>Animate.css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animations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Redirects users to </a:t>
            </a:r>
            <a:r>
              <a:rPr b="1" lang="en">
                <a:solidFill>
                  <a:schemeClr val="dk1"/>
                </a:solidFill>
              </a:rPr>
              <a:t>view bookings</a:t>
            </a:r>
            <a:r>
              <a:rPr lang="en">
                <a:solidFill>
                  <a:schemeClr val="dk1"/>
                </a:solidFill>
              </a:rPr>
              <a:t> or continue searching for listings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3472350" y="1689800"/>
            <a:ext cx="2199300" cy="322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>
            <p:ph idx="3" type="subTitle"/>
          </p:nvPr>
        </p:nvSpPr>
        <p:spPr>
          <a:xfrm>
            <a:off x="3472350" y="1689875"/>
            <a:ext cx="2199300" cy="32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Displays </a:t>
            </a:r>
            <a:r>
              <a:rPr lang="en" sz="1300">
                <a:solidFill>
                  <a:schemeClr val="dk1"/>
                </a:solidFill>
              </a:rPr>
              <a:t>user’s bookings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Allows users to </a:t>
            </a:r>
            <a:r>
              <a:rPr b="1" lang="en" sz="1300">
                <a:solidFill>
                  <a:schemeClr val="dk1"/>
                </a:solidFill>
              </a:rPr>
              <a:t>cancel </a:t>
            </a:r>
            <a:r>
              <a:rPr b="1" lang="en" sz="1300">
                <a:solidFill>
                  <a:schemeClr val="dk1"/>
                </a:solidFill>
              </a:rPr>
              <a:t>bookings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Incorporates </a:t>
            </a:r>
            <a:r>
              <a:rPr b="1" lang="en" sz="1300">
                <a:solidFill>
                  <a:schemeClr val="dk1"/>
                </a:solidFill>
              </a:rPr>
              <a:t>GSAP </a:t>
            </a:r>
            <a:r>
              <a:rPr lang="en" sz="1300">
                <a:solidFill>
                  <a:schemeClr val="dk1"/>
                </a:solidFill>
              </a:rPr>
              <a:t>animations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</a:t>
            </a:r>
            <a:r>
              <a:rPr lang="en"/>
              <a:t> Used</a:t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50" y="1746921"/>
            <a:ext cx="1156112" cy="115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862" y="2144375"/>
            <a:ext cx="1990233" cy="3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725688" y="3088400"/>
            <a:ext cx="2052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rPr>
              <a:t>Moment.Js</a:t>
            </a:r>
            <a:endParaRPr sz="3000">
              <a:solidFill>
                <a:srgbClr val="14285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48" name="Google Shape;248;p40"/>
          <p:cNvSpPr txBox="1"/>
          <p:nvPr/>
        </p:nvSpPr>
        <p:spPr>
          <a:xfrm>
            <a:off x="725700" y="3511325"/>
            <a:ext cx="2052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DateTime Formatting and Manipulation</a:t>
            </a:r>
            <a:endParaRPr>
              <a:solidFill>
                <a:srgbClr val="14285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9" name="Google Shape;249;p40"/>
          <p:cNvSpPr txBox="1"/>
          <p:nvPr/>
        </p:nvSpPr>
        <p:spPr>
          <a:xfrm>
            <a:off x="6155663" y="3088400"/>
            <a:ext cx="2052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rPr>
              <a:t>Image-Map</a:t>
            </a:r>
            <a:endParaRPr sz="3000">
              <a:solidFill>
                <a:srgbClr val="14285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0" name="Google Shape;250;p40"/>
          <p:cNvSpPr txBox="1"/>
          <p:nvPr/>
        </p:nvSpPr>
        <p:spPr>
          <a:xfrm>
            <a:off x="6155675" y="3511325"/>
            <a:ext cx="2052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Responsive Image Map</a:t>
            </a:r>
            <a:endParaRPr>
              <a:solidFill>
                <a:srgbClr val="14285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232" y="1950850"/>
            <a:ext cx="1819574" cy="433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862" y="2536371"/>
            <a:ext cx="1906275" cy="619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3545713" y="3719575"/>
            <a:ext cx="2052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rPr>
              <a:t>AOS /</a:t>
            </a:r>
            <a:endParaRPr sz="3000">
              <a:solidFill>
                <a:srgbClr val="142850"/>
              </a:solidFill>
              <a:latin typeface="Caveat Brush"/>
              <a:ea typeface="Caveat Brush"/>
              <a:cs typeface="Caveat Brush"/>
              <a:sym typeface="Caveat Bru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142850"/>
                </a:solidFill>
                <a:latin typeface="Caveat Brush"/>
                <a:ea typeface="Caveat Brush"/>
                <a:cs typeface="Caveat Brush"/>
                <a:sym typeface="Caveat Brush"/>
              </a:rPr>
              <a:t>Hover.css / Animate.css</a:t>
            </a:r>
            <a:endParaRPr sz="3000">
              <a:solidFill>
                <a:srgbClr val="142850"/>
              </a:solidFill>
              <a:latin typeface="Caveat Brush"/>
              <a:ea typeface="Caveat Brush"/>
              <a:cs typeface="Caveat Brush"/>
              <a:sym typeface="Caveat Brush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3545700" y="4427550"/>
            <a:ext cx="20526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2850"/>
                </a:solidFill>
                <a:latin typeface="Quicksand"/>
                <a:ea typeface="Quicksand"/>
                <a:cs typeface="Quicksand"/>
                <a:sym typeface="Quicksand"/>
              </a:rPr>
              <a:t>Animations</a:t>
            </a:r>
            <a:endParaRPr>
              <a:solidFill>
                <a:srgbClr val="14285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55" name="Google Shape;25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4423" y="1185500"/>
            <a:ext cx="1315150" cy="6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idx="1" type="subTitle"/>
          </p:nvPr>
        </p:nvSpPr>
        <p:spPr>
          <a:xfrm>
            <a:off x="262800" y="37496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 </a:t>
            </a:r>
            <a:r>
              <a:rPr lang="en"/>
              <a:t>Leaflet</a:t>
            </a:r>
            <a:endParaRPr/>
          </a:p>
        </p:txBody>
      </p:sp>
      <p:sp>
        <p:nvSpPr>
          <p:cNvPr id="261" name="Google Shape;261;p41"/>
          <p:cNvSpPr txBox="1"/>
          <p:nvPr>
            <p:ph type="title"/>
          </p:nvPr>
        </p:nvSpPr>
        <p:spPr>
          <a:xfrm>
            <a:off x="555675" y="330275"/>
            <a:ext cx="3281100" cy="6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The Labs</a:t>
            </a:r>
            <a:endParaRPr/>
          </a:p>
        </p:txBody>
      </p:sp>
      <p:sp>
        <p:nvSpPr>
          <p:cNvPr id="262" name="Google Shape;262;p41"/>
          <p:cNvSpPr txBox="1"/>
          <p:nvPr>
            <p:ph idx="2" type="subTitle"/>
          </p:nvPr>
        </p:nvSpPr>
        <p:spPr>
          <a:xfrm>
            <a:off x="2329350" y="381430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GSAP</a:t>
            </a:r>
            <a:endParaRPr/>
          </a:p>
        </p:txBody>
      </p:sp>
      <p:sp>
        <p:nvSpPr>
          <p:cNvPr id="263" name="Google Shape;263;p41"/>
          <p:cNvSpPr txBox="1"/>
          <p:nvPr>
            <p:ph idx="3" type="subTitle"/>
          </p:nvPr>
        </p:nvSpPr>
        <p:spPr>
          <a:xfrm>
            <a:off x="262800" y="42594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customisation and responsiveness</a:t>
            </a:r>
            <a:endParaRPr/>
          </a:p>
        </p:txBody>
      </p:sp>
      <p:sp>
        <p:nvSpPr>
          <p:cNvPr id="264" name="Google Shape;264;p41"/>
          <p:cNvSpPr txBox="1"/>
          <p:nvPr>
            <p:ph idx="4" type="subTitle"/>
          </p:nvPr>
        </p:nvSpPr>
        <p:spPr>
          <a:xfrm>
            <a:off x="2329350" y="42594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Beautiful animations</a:t>
            </a:r>
            <a:endParaRPr/>
          </a:p>
        </p:txBody>
      </p:sp>
      <p:sp>
        <p:nvSpPr>
          <p:cNvPr id="265" name="Google Shape;265;p41"/>
          <p:cNvSpPr txBox="1"/>
          <p:nvPr>
            <p:ph idx="5" type="subTitle"/>
          </p:nvPr>
        </p:nvSpPr>
        <p:spPr>
          <a:xfrm>
            <a:off x="4395900" y="37496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BootstrapVue</a:t>
            </a:r>
            <a:endParaRPr/>
          </a:p>
        </p:txBody>
      </p:sp>
      <p:sp>
        <p:nvSpPr>
          <p:cNvPr id="266" name="Google Shape;266;p41"/>
          <p:cNvSpPr txBox="1"/>
          <p:nvPr>
            <p:ph idx="6" type="subTitle"/>
          </p:nvPr>
        </p:nvSpPr>
        <p:spPr>
          <a:xfrm>
            <a:off x="4395900" y="4259400"/>
            <a:ext cx="21993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that complements Vue</a:t>
            </a:r>
            <a:endParaRPr/>
          </a:p>
        </p:txBody>
      </p:sp>
      <p:sp>
        <p:nvSpPr>
          <p:cNvPr id="267" name="Google Shape;267;p41"/>
          <p:cNvSpPr txBox="1"/>
          <p:nvPr>
            <p:ph idx="7" type="subTitle"/>
          </p:nvPr>
        </p:nvSpPr>
        <p:spPr>
          <a:xfrm>
            <a:off x="262800" y="19280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268" name="Google Shape;268;p41"/>
          <p:cNvSpPr txBox="1"/>
          <p:nvPr>
            <p:ph idx="8" type="subTitle"/>
          </p:nvPr>
        </p:nvSpPr>
        <p:spPr>
          <a:xfrm>
            <a:off x="2329350" y="19280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Sass</a:t>
            </a:r>
            <a:endParaRPr/>
          </a:p>
        </p:txBody>
      </p:sp>
      <p:sp>
        <p:nvSpPr>
          <p:cNvPr id="269" name="Google Shape;269;p41"/>
          <p:cNvSpPr txBox="1"/>
          <p:nvPr>
            <p:ph idx="9" type="subTitle"/>
          </p:nvPr>
        </p:nvSpPr>
        <p:spPr>
          <a:xfrm>
            <a:off x="262800" y="24378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 and Versioning</a:t>
            </a:r>
            <a:endParaRPr/>
          </a:p>
        </p:txBody>
      </p:sp>
      <p:sp>
        <p:nvSpPr>
          <p:cNvPr id="270" name="Google Shape;270;p41"/>
          <p:cNvSpPr txBox="1"/>
          <p:nvPr>
            <p:ph idx="13" type="subTitle"/>
          </p:nvPr>
        </p:nvSpPr>
        <p:spPr>
          <a:xfrm>
            <a:off x="2329350" y="24378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CSS (nesting, variables, mixins)</a:t>
            </a:r>
            <a:endParaRPr/>
          </a:p>
        </p:txBody>
      </p:sp>
      <p:sp>
        <p:nvSpPr>
          <p:cNvPr id="271" name="Google Shape;271;p41"/>
          <p:cNvSpPr txBox="1"/>
          <p:nvPr>
            <p:ph idx="14" type="subTitle"/>
          </p:nvPr>
        </p:nvSpPr>
        <p:spPr>
          <a:xfrm>
            <a:off x="4395900" y="1928025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BEM</a:t>
            </a:r>
            <a:endParaRPr/>
          </a:p>
        </p:txBody>
      </p:sp>
      <p:sp>
        <p:nvSpPr>
          <p:cNvPr id="272" name="Google Shape;272;p41"/>
          <p:cNvSpPr txBox="1"/>
          <p:nvPr>
            <p:ph idx="15" type="subTitle"/>
          </p:nvPr>
        </p:nvSpPr>
        <p:spPr>
          <a:xfrm>
            <a:off x="4395900" y="2437800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Standardise CSS naming conventions</a:t>
            </a:r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8748586" y="10"/>
            <a:ext cx="358083" cy="413878"/>
          </a:xfrm>
          <a:custGeom>
            <a:rect b="b" l="l" r="r" t="t"/>
            <a:pathLst>
              <a:path extrusionOk="0" h="200668" w="173616">
                <a:moveTo>
                  <a:pt x="86808" y="82367"/>
                </a:moveTo>
                <a:lnTo>
                  <a:pt x="88423" y="86808"/>
                </a:lnTo>
                <a:lnTo>
                  <a:pt x="90845" y="93672"/>
                </a:lnTo>
                <a:lnTo>
                  <a:pt x="95286" y="92864"/>
                </a:lnTo>
                <a:lnTo>
                  <a:pt x="102554" y="91249"/>
                </a:lnTo>
                <a:lnTo>
                  <a:pt x="96498" y="98113"/>
                </a:lnTo>
                <a:lnTo>
                  <a:pt x="94479" y="100536"/>
                </a:lnTo>
                <a:lnTo>
                  <a:pt x="99728" y="106592"/>
                </a:lnTo>
                <a:lnTo>
                  <a:pt x="102554" y="109418"/>
                </a:lnTo>
                <a:lnTo>
                  <a:pt x="90845" y="106996"/>
                </a:lnTo>
                <a:lnTo>
                  <a:pt x="90845" y="107400"/>
                </a:lnTo>
                <a:lnTo>
                  <a:pt x="88423" y="113860"/>
                </a:lnTo>
                <a:lnTo>
                  <a:pt x="86808" y="118301"/>
                </a:lnTo>
                <a:lnTo>
                  <a:pt x="83174" y="107400"/>
                </a:lnTo>
                <a:lnTo>
                  <a:pt x="83174" y="106188"/>
                </a:lnTo>
                <a:lnTo>
                  <a:pt x="79944" y="107803"/>
                </a:lnTo>
                <a:lnTo>
                  <a:pt x="71465" y="109418"/>
                </a:lnTo>
                <a:lnTo>
                  <a:pt x="75906" y="103766"/>
                </a:lnTo>
                <a:lnTo>
                  <a:pt x="78732" y="100536"/>
                </a:lnTo>
                <a:lnTo>
                  <a:pt x="79136" y="100536"/>
                </a:lnTo>
                <a:lnTo>
                  <a:pt x="71465" y="91249"/>
                </a:lnTo>
                <a:lnTo>
                  <a:pt x="75099" y="92057"/>
                </a:lnTo>
                <a:lnTo>
                  <a:pt x="82770" y="93672"/>
                </a:lnTo>
                <a:lnTo>
                  <a:pt x="83174" y="93268"/>
                </a:lnTo>
                <a:lnTo>
                  <a:pt x="86808" y="82367"/>
                </a:lnTo>
                <a:close/>
                <a:moveTo>
                  <a:pt x="84789" y="0"/>
                </a:moveTo>
                <a:lnTo>
                  <a:pt x="62986" y="23014"/>
                </a:lnTo>
                <a:cubicBezTo>
                  <a:pt x="61775" y="23822"/>
                  <a:pt x="61775" y="25841"/>
                  <a:pt x="62986" y="26648"/>
                </a:cubicBezTo>
                <a:cubicBezTo>
                  <a:pt x="63390" y="27052"/>
                  <a:pt x="64197" y="27456"/>
                  <a:pt x="65005" y="27456"/>
                </a:cubicBezTo>
                <a:cubicBezTo>
                  <a:pt x="65408" y="27456"/>
                  <a:pt x="66216" y="27052"/>
                  <a:pt x="66620" y="26648"/>
                </a:cubicBezTo>
                <a:lnTo>
                  <a:pt x="83174" y="9690"/>
                </a:lnTo>
                <a:lnTo>
                  <a:pt x="83174" y="66216"/>
                </a:lnTo>
                <a:lnTo>
                  <a:pt x="67023" y="50066"/>
                </a:lnTo>
                <a:cubicBezTo>
                  <a:pt x="66620" y="49662"/>
                  <a:pt x="66014" y="49461"/>
                  <a:pt x="65358" y="49461"/>
                </a:cubicBezTo>
                <a:cubicBezTo>
                  <a:pt x="64702" y="49461"/>
                  <a:pt x="63995" y="49662"/>
                  <a:pt x="63390" y="50066"/>
                </a:cubicBezTo>
                <a:cubicBezTo>
                  <a:pt x="62178" y="51277"/>
                  <a:pt x="62178" y="52892"/>
                  <a:pt x="63390" y="54104"/>
                </a:cubicBezTo>
                <a:lnTo>
                  <a:pt x="83174" y="73484"/>
                </a:lnTo>
                <a:lnTo>
                  <a:pt x="83174" y="77118"/>
                </a:lnTo>
                <a:lnTo>
                  <a:pt x="79540" y="87616"/>
                </a:lnTo>
                <a:lnTo>
                  <a:pt x="62986" y="84386"/>
                </a:lnTo>
                <a:lnTo>
                  <a:pt x="55718" y="58141"/>
                </a:lnTo>
                <a:cubicBezTo>
                  <a:pt x="55386" y="57145"/>
                  <a:pt x="54507" y="56421"/>
                  <a:pt x="53306" y="56421"/>
                </a:cubicBezTo>
                <a:cubicBezTo>
                  <a:pt x="53048" y="56421"/>
                  <a:pt x="52774" y="56455"/>
                  <a:pt x="52488" y="56526"/>
                </a:cubicBezTo>
                <a:cubicBezTo>
                  <a:pt x="51277" y="56930"/>
                  <a:pt x="50469" y="58141"/>
                  <a:pt x="50469" y="59756"/>
                </a:cubicBezTo>
                <a:lnTo>
                  <a:pt x="56526" y="81155"/>
                </a:lnTo>
                <a:lnTo>
                  <a:pt x="8075" y="53296"/>
                </a:lnTo>
                <a:lnTo>
                  <a:pt x="31897" y="47240"/>
                </a:lnTo>
                <a:cubicBezTo>
                  <a:pt x="33512" y="47240"/>
                  <a:pt x="34319" y="45625"/>
                  <a:pt x="33915" y="44010"/>
                </a:cubicBezTo>
                <a:cubicBezTo>
                  <a:pt x="33566" y="42961"/>
                  <a:pt x="32611" y="41912"/>
                  <a:pt x="31312" y="41912"/>
                </a:cubicBezTo>
                <a:cubicBezTo>
                  <a:pt x="31111" y="41912"/>
                  <a:pt x="30902" y="41937"/>
                  <a:pt x="30685" y="41991"/>
                </a:cubicBezTo>
                <a:lnTo>
                  <a:pt x="0" y="49662"/>
                </a:lnTo>
                <a:lnTo>
                  <a:pt x="7671" y="80348"/>
                </a:lnTo>
                <a:cubicBezTo>
                  <a:pt x="7671" y="81559"/>
                  <a:pt x="8883" y="82367"/>
                  <a:pt x="10094" y="82367"/>
                </a:cubicBezTo>
                <a:lnTo>
                  <a:pt x="10901" y="82367"/>
                </a:lnTo>
                <a:cubicBezTo>
                  <a:pt x="12113" y="81963"/>
                  <a:pt x="13324" y="80752"/>
                  <a:pt x="12920" y="79137"/>
                </a:cubicBezTo>
                <a:lnTo>
                  <a:pt x="8075" y="59756"/>
                </a:lnTo>
                <a:lnTo>
                  <a:pt x="53700" y="86001"/>
                </a:lnTo>
                <a:lnTo>
                  <a:pt x="31897" y="91653"/>
                </a:lnTo>
                <a:cubicBezTo>
                  <a:pt x="30685" y="92057"/>
                  <a:pt x="29878" y="93672"/>
                  <a:pt x="30282" y="95287"/>
                </a:cubicBezTo>
                <a:cubicBezTo>
                  <a:pt x="30685" y="96498"/>
                  <a:pt x="31493" y="96902"/>
                  <a:pt x="32704" y="96902"/>
                </a:cubicBezTo>
                <a:lnTo>
                  <a:pt x="33512" y="96902"/>
                </a:lnTo>
                <a:lnTo>
                  <a:pt x="60160" y="89634"/>
                </a:lnTo>
                <a:lnTo>
                  <a:pt x="65408" y="92864"/>
                </a:lnTo>
                <a:lnTo>
                  <a:pt x="71869" y="100536"/>
                </a:lnTo>
                <a:lnTo>
                  <a:pt x="62178" y="111841"/>
                </a:lnTo>
                <a:lnTo>
                  <a:pt x="60563" y="113052"/>
                </a:lnTo>
                <a:lnTo>
                  <a:pt x="33512" y="105785"/>
                </a:lnTo>
                <a:cubicBezTo>
                  <a:pt x="33226" y="105713"/>
                  <a:pt x="32952" y="105680"/>
                  <a:pt x="32694" y="105680"/>
                </a:cubicBezTo>
                <a:cubicBezTo>
                  <a:pt x="31493" y="105680"/>
                  <a:pt x="30614" y="106403"/>
                  <a:pt x="30282" y="107400"/>
                </a:cubicBezTo>
                <a:cubicBezTo>
                  <a:pt x="29878" y="109015"/>
                  <a:pt x="30685" y="110630"/>
                  <a:pt x="31897" y="111034"/>
                </a:cubicBezTo>
                <a:lnTo>
                  <a:pt x="53700" y="116686"/>
                </a:lnTo>
                <a:lnTo>
                  <a:pt x="7671" y="143334"/>
                </a:lnTo>
                <a:lnTo>
                  <a:pt x="13324" y="121531"/>
                </a:lnTo>
                <a:cubicBezTo>
                  <a:pt x="13728" y="119916"/>
                  <a:pt x="12920" y="118705"/>
                  <a:pt x="11305" y="118301"/>
                </a:cubicBezTo>
                <a:cubicBezTo>
                  <a:pt x="11091" y="118230"/>
                  <a:pt x="10863" y="118196"/>
                  <a:pt x="10633" y="118196"/>
                </a:cubicBezTo>
                <a:cubicBezTo>
                  <a:pt x="9560" y="118196"/>
                  <a:pt x="8407" y="118919"/>
                  <a:pt x="8075" y="119916"/>
                </a:cubicBezTo>
                <a:lnTo>
                  <a:pt x="0" y="150602"/>
                </a:lnTo>
                <a:lnTo>
                  <a:pt x="30685" y="158677"/>
                </a:lnTo>
                <a:cubicBezTo>
                  <a:pt x="30685" y="158677"/>
                  <a:pt x="31089" y="159081"/>
                  <a:pt x="31089" y="159081"/>
                </a:cubicBezTo>
                <a:cubicBezTo>
                  <a:pt x="32300" y="159081"/>
                  <a:pt x="33512" y="158273"/>
                  <a:pt x="33915" y="157062"/>
                </a:cubicBezTo>
                <a:cubicBezTo>
                  <a:pt x="34319" y="155447"/>
                  <a:pt x="33512" y="153832"/>
                  <a:pt x="31897" y="153428"/>
                </a:cubicBezTo>
                <a:lnTo>
                  <a:pt x="10498" y="147775"/>
                </a:lnTo>
                <a:lnTo>
                  <a:pt x="56526" y="121531"/>
                </a:lnTo>
                <a:lnTo>
                  <a:pt x="50469" y="142930"/>
                </a:lnTo>
                <a:cubicBezTo>
                  <a:pt x="50066" y="144545"/>
                  <a:pt x="51277" y="145757"/>
                  <a:pt x="52488" y="146160"/>
                </a:cubicBezTo>
                <a:cubicBezTo>
                  <a:pt x="52892" y="146564"/>
                  <a:pt x="52892" y="146564"/>
                  <a:pt x="53296" y="146564"/>
                </a:cubicBezTo>
                <a:cubicBezTo>
                  <a:pt x="54507" y="146564"/>
                  <a:pt x="55315" y="145757"/>
                  <a:pt x="55718" y="144545"/>
                </a:cubicBezTo>
                <a:lnTo>
                  <a:pt x="62986" y="117494"/>
                </a:lnTo>
                <a:lnTo>
                  <a:pt x="66216" y="115879"/>
                </a:lnTo>
                <a:lnTo>
                  <a:pt x="79540" y="113456"/>
                </a:lnTo>
                <a:lnTo>
                  <a:pt x="83174" y="123550"/>
                </a:lnTo>
                <a:lnTo>
                  <a:pt x="83174" y="129203"/>
                </a:lnTo>
                <a:lnTo>
                  <a:pt x="63390" y="148583"/>
                </a:lnTo>
                <a:cubicBezTo>
                  <a:pt x="62178" y="149794"/>
                  <a:pt x="62178" y="151409"/>
                  <a:pt x="63390" y="152621"/>
                </a:cubicBezTo>
                <a:cubicBezTo>
                  <a:pt x="63793" y="153024"/>
                  <a:pt x="64500" y="153226"/>
                  <a:pt x="65207" y="153226"/>
                </a:cubicBezTo>
                <a:cubicBezTo>
                  <a:pt x="65913" y="153226"/>
                  <a:pt x="66620" y="153024"/>
                  <a:pt x="67023" y="152621"/>
                </a:cubicBezTo>
                <a:lnTo>
                  <a:pt x="83174" y="136874"/>
                </a:lnTo>
                <a:lnTo>
                  <a:pt x="83174" y="190170"/>
                </a:lnTo>
                <a:lnTo>
                  <a:pt x="67023" y="174827"/>
                </a:lnTo>
                <a:cubicBezTo>
                  <a:pt x="66620" y="174423"/>
                  <a:pt x="65913" y="174222"/>
                  <a:pt x="65207" y="174222"/>
                </a:cubicBezTo>
                <a:cubicBezTo>
                  <a:pt x="64500" y="174222"/>
                  <a:pt x="63793" y="174423"/>
                  <a:pt x="63390" y="174827"/>
                </a:cubicBezTo>
                <a:cubicBezTo>
                  <a:pt x="62178" y="176038"/>
                  <a:pt x="62178" y="177653"/>
                  <a:pt x="63390" y="178865"/>
                </a:cubicBezTo>
                <a:lnTo>
                  <a:pt x="86000" y="200668"/>
                </a:lnTo>
                <a:lnTo>
                  <a:pt x="108207" y="178057"/>
                </a:lnTo>
                <a:cubicBezTo>
                  <a:pt x="109014" y="176846"/>
                  <a:pt x="109014" y="175231"/>
                  <a:pt x="108207" y="174020"/>
                </a:cubicBezTo>
                <a:cubicBezTo>
                  <a:pt x="107601" y="173616"/>
                  <a:pt x="106894" y="173414"/>
                  <a:pt x="106188" y="173414"/>
                </a:cubicBezTo>
                <a:cubicBezTo>
                  <a:pt x="105481" y="173414"/>
                  <a:pt x="104775" y="173616"/>
                  <a:pt x="104169" y="174020"/>
                </a:cubicBezTo>
                <a:lnTo>
                  <a:pt x="88423" y="190574"/>
                </a:lnTo>
                <a:lnTo>
                  <a:pt x="88423" y="136470"/>
                </a:lnTo>
                <a:lnTo>
                  <a:pt x="104169" y="152621"/>
                </a:lnTo>
                <a:cubicBezTo>
                  <a:pt x="104573" y="153024"/>
                  <a:pt x="105380" y="153428"/>
                  <a:pt x="106188" y="153428"/>
                </a:cubicBezTo>
                <a:cubicBezTo>
                  <a:pt x="106995" y="153428"/>
                  <a:pt x="107399" y="153024"/>
                  <a:pt x="108207" y="152621"/>
                </a:cubicBezTo>
                <a:cubicBezTo>
                  <a:pt x="109014" y="151409"/>
                  <a:pt x="109014" y="149794"/>
                  <a:pt x="108207" y="148583"/>
                </a:cubicBezTo>
                <a:lnTo>
                  <a:pt x="88826" y="129203"/>
                </a:lnTo>
                <a:lnTo>
                  <a:pt x="94479" y="113456"/>
                </a:lnTo>
                <a:lnTo>
                  <a:pt x="104169" y="115071"/>
                </a:lnTo>
                <a:lnTo>
                  <a:pt x="108207" y="117494"/>
                </a:lnTo>
                <a:lnTo>
                  <a:pt x="115474" y="144545"/>
                </a:lnTo>
                <a:cubicBezTo>
                  <a:pt x="115878" y="145757"/>
                  <a:pt x="117089" y="146564"/>
                  <a:pt x="118300" y="146564"/>
                </a:cubicBezTo>
                <a:cubicBezTo>
                  <a:pt x="118300" y="146564"/>
                  <a:pt x="118704" y="146160"/>
                  <a:pt x="118704" y="146160"/>
                </a:cubicBezTo>
                <a:cubicBezTo>
                  <a:pt x="120319" y="145757"/>
                  <a:pt x="121127" y="144545"/>
                  <a:pt x="120723" y="142930"/>
                </a:cubicBezTo>
                <a:lnTo>
                  <a:pt x="115070" y="121531"/>
                </a:lnTo>
                <a:lnTo>
                  <a:pt x="163117" y="148987"/>
                </a:lnTo>
                <a:lnTo>
                  <a:pt x="140911" y="154639"/>
                </a:lnTo>
                <a:cubicBezTo>
                  <a:pt x="139296" y="155043"/>
                  <a:pt x="138488" y="156254"/>
                  <a:pt x="138892" y="157869"/>
                </a:cubicBezTo>
                <a:cubicBezTo>
                  <a:pt x="138892" y="159081"/>
                  <a:pt x="140103" y="159888"/>
                  <a:pt x="141315" y="159888"/>
                </a:cubicBezTo>
                <a:lnTo>
                  <a:pt x="142122" y="159888"/>
                </a:lnTo>
                <a:lnTo>
                  <a:pt x="172808" y="152217"/>
                </a:lnTo>
                <a:lnTo>
                  <a:pt x="165136" y="121531"/>
                </a:lnTo>
                <a:cubicBezTo>
                  <a:pt x="164802" y="120193"/>
                  <a:pt x="163913" y="119410"/>
                  <a:pt x="162700" y="119410"/>
                </a:cubicBezTo>
                <a:cubicBezTo>
                  <a:pt x="162448" y="119410"/>
                  <a:pt x="162183" y="119443"/>
                  <a:pt x="161906" y="119512"/>
                </a:cubicBezTo>
                <a:cubicBezTo>
                  <a:pt x="160291" y="119916"/>
                  <a:pt x="159484" y="121531"/>
                  <a:pt x="159887" y="122742"/>
                </a:cubicBezTo>
                <a:lnTo>
                  <a:pt x="165136" y="144142"/>
                </a:lnTo>
                <a:lnTo>
                  <a:pt x="117493" y="116686"/>
                </a:lnTo>
                <a:lnTo>
                  <a:pt x="139296" y="111034"/>
                </a:lnTo>
                <a:cubicBezTo>
                  <a:pt x="140911" y="110630"/>
                  <a:pt x="141718" y="109015"/>
                  <a:pt x="141315" y="107400"/>
                </a:cubicBezTo>
                <a:cubicBezTo>
                  <a:pt x="140982" y="106403"/>
                  <a:pt x="139830" y="105680"/>
                  <a:pt x="138757" y="105680"/>
                </a:cubicBezTo>
                <a:cubicBezTo>
                  <a:pt x="138526" y="105680"/>
                  <a:pt x="138299" y="105713"/>
                  <a:pt x="138085" y="105785"/>
                </a:cubicBezTo>
                <a:lnTo>
                  <a:pt x="112244" y="112649"/>
                </a:lnTo>
                <a:lnTo>
                  <a:pt x="101746" y="100536"/>
                </a:lnTo>
                <a:lnTo>
                  <a:pt x="110629" y="90038"/>
                </a:lnTo>
                <a:lnTo>
                  <a:pt x="111033" y="89634"/>
                </a:lnTo>
                <a:lnTo>
                  <a:pt x="138085" y="96902"/>
                </a:lnTo>
                <a:lnTo>
                  <a:pt x="138488" y="96902"/>
                </a:lnTo>
                <a:cubicBezTo>
                  <a:pt x="139700" y="96902"/>
                  <a:pt x="140911" y="96498"/>
                  <a:pt x="141315" y="95287"/>
                </a:cubicBezTo>
                <a:cubicBezTo>
                  <a:pt x="141718" y="93672"/>
                  <a:pt x="140911" y="92057"/>
                  <a:pt x="139296" y="91653"/>
                </a:cubicBezTo>
                <a:lnTo>
                  <a:pt x="117493" y="86001"/>
                </a:lnTo>
                <a:lnTo>
                  <a:pt x="165944" y="58141"/>
                </a:lnTo>
                <a:lnTo>
                  <a:pt x="160291" y="79137"/>
                </a:lnTo>
                <a:cubicBezTo>
                  <a:pt x="159887" y="80752"/>
                  <a:pt x="160695" y="82367"/>
                  <a:pt x="162310" y="82771"/>
                </a:cubicBezTo>
                <a:lnTo>
                  <a:pt x="162714" y="82771"/>
                </a:lnTo>
                <a:cubicBezTo>
                  <a:pt x="163925" y="82771"/>
                  <a:pt x="165136" y="81963"/>
                  <a:pt x="165540" y="80752"/>
                </a:cubicBezTo>
                <a:lnTo>
                  <a:pt x="173615" y="50066"/>
                </a:lnTo>
                <a:lnTo>
                  <a:pt x="142930" y="41991"/>
                </a:lnTo>
                <a:cubicBezTo>
                  <a:pt x="142722" y="41922"/>
                  <a:pt x="142502" y="41888"/>
                  <a:pt x="142279" y="41888"/>
                </a:cubicBezTo>
                <a:cubicBezTo>
                  <a:pt x="141200" y="41888"/>
                  <a:pt x="140034" y="42672"/>
                  <a:pt x="139700" y="44010"/>
                </a:cubicBezTo>
                <a:cubicBezTo>
                  <a:pt x="139296" y="45221"/>
                  <a:pt x="140507" y="46836"/>
                  <a:pt x="141718" y="47240"/>
                </a:cubicBezTo>
                <a:lnTo>
                  <a:pt x="163925" y="52892"/>
                </a:lnTo>
                <a:lnTo>
                  <a:pt x="115070" y="81155"/>
                </a:lnTo>
                <a:lnTo>
                  <a:pt x="120723" y="59756"/>
                </a:lnTo>
                <a:cubicBezTo>
                  <a:pt x="121127" y="58141"/>
                  <a:pt x="120319" y="56930"/>
                  <a:pt x="118704" y="56526"/>
                </a:cubicBezTo>
                <a:cubicBezTo>
                  <a:pt x="118490" y="56455"/>
                  <a:pt x="118262" y="56421"/>
                  <a:pt x="118032" y="56421"/>
                </a:cubicBezTo>
                <a:cubicBezTo>
                  <a:pt x="116959" y="56421"/>
                  <a:pt x="115806" y="57145"/>
                  <a:pt x="115474" y="58141"/>
                </a:cubicBezTo>
                <a:lnTo>
                  <a:pt x="108610" y="84789"/>
                </a:lnTo>
                <a:lnTo>
                  <a:pt x="94479" y="87616"/>
                </a:lnTo>
                <a:lnTo>
                  <a:pt x="89230" y="72677"/>
                </a:lnTo>
                <a:lnTo>
                  <a:pt x="108207" y="54104"/>
                </a:lnTo>
                <a:cubicBezTo>
                  <a:pt x="109014" y="52892"/>
                  <a:pt x="109014" y="51277"/>
                  <a:pt x="108207" y="50066"/>
                </a:cubicBezTo>
                <a:cubicBezTo>
                  <a:pt x="107601" y="49662"/>
                  <a:pt x="106894" y="49461"/>
                  <a:pt x="106188" y="49461"/>
                </a:cubicBezTo>
                <a:cubicBezTo>
                  <a:pt x="105481" y="49461"/>
                  <a:pt x="104775" y="49662"/>
                  <a:pt x="104169" y="50066"/>
                </a:cubicBezTo>
                <a:lnTo>
                  <a:pt x="88423" y="66216"/>
                </a:lnTo>
                <a:lnTo>
                  <a:pt x="88423" y="10902"/>
                </a:lnTo>
                <a:lnTo>
                  <a:pt x="103765" y="25841"/>
                </a:lnTo>
                <a:cubicBezTo>
                  <a:pt x="104371" y="26446"/>
                  <a:pt x="105077" y="26749"/>
                  <a:pt x="105784" y="26749"/>
                </a:cubicBezTo>
                <a:cubicBezTo>
                  <a:pt x="106491" y="26749"/>
                  <a:pt x="107197" y="26446"/>
                  <a:pt x="107803" y="25841"/>
                </a:cubicBezTo>
                <a:cubicBezTo>
                  <a:pt x="108610" y="24629"/>
                  <a:pt x="108610" y="23014"/>
                  <a:pt x="107399" y="22207"/>
                </a:cubicBezTo>
                <a:lnTo>
                  <a:pt x="84789" y="0"/>
                </a:lnTo>
                <a:close/>
              </a:path>
            </a:pathLst>
          </a:custGeom>
          <a:solidFill>
            <a:srgbClr val="A381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41"/>
          <p:cNvPicPr preferRelativeResize="0"/>
          <p:nvPr/>
        </p:nvPicPr>
        <p:blipFill rotWithShape="1">
          <a:blip r:embed="rId3">
            <a:alphaModFix/>
          </a:blip>
          <a:srcRect b="19857" l="20612" r="22523" t="15879"/>
          <a:stretch/>
        </p:blipFill>
        <p:spPr>
          <a:xfrm>
            <a:off x="2779888" y="3195151"/>
            <a:ext cx="1298218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38" y="3195150"/>
            <a:ext cx="715228" cy="6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8763" y="1296495"/>
            <a:ext cx="920475" cy="6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1"/>
          <p:cNvPicPr preferRelativeResize="0"/>
          <p:nvPr/>
        </p:nvPicPr>
        <p:blipFill rotWithShape="1">
          <a:blip r:embed="rId6">
            <a:alphaModFix/>
          </a:blip>
          <a:srcRect b="28534" l="37201" r="37147" t="29248"/>
          <a:stretch/>
        </p:blipFill>
        <p:spPr>
          <a:xfrm>
            <a:off x="1031045" y="1355325"/>
            <a:ext cx="66282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0600" y="1132198"/>
            <a:ext cx="1469899" cy="8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0109" y="3129288"/>
            <a:ext cx="750875" cy="7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 rotWithShape="1">
          <a:blip r:embed="rId9">
            <a:alphaModFix/>
          </a:blip>
          <a:srcRect b="38826" l="32245" r="34487" t="10775"/>
          <a:stretch/>
        </p:blipFill>
        <p:spPr>
          <a:xfrm>
            <a:off x="7271437" y="2071500"/>
            <a:ext cx="920451" cy="9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1"/>
          <p:cNvSpPr txBox="1"/>
          <p:nvPr>
            <p:ph idx="14" type="subTitle"/>
          </p:nvPr>
        </p:nvSpPr>
        <p:spPr>
          <a:xfrm>
            <a:off x="6595200" y="2906600"/>
            <a:ext cx="2199300" cy="4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Chart.js</a:t>
            </a:r>
            <a:endParaRPr/>
          </a:p>
        </p:txBody>
      </p:sp>
      <p:sp>
        <p:nvSpPr>
          <p:cNvPr id="282" name="Google Shape;282;p41"/>
          <p:cNvSpPr txBox="1"/>
          <p:nvPr>
            <p:ph idx="15" type="subTitle"/>
          </p:nvPr>
        </p:nvSpPr>
        <p:spPr>
          <a:xfrm>
            <a:off x="6595200" y="3416375"/>
            <a:ext cx="2199300" cy="4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Graphs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te winter animals by Slidesgo">
  <a:themeElements>
    <a:clrScheme name="Simple Light">
      <a:dk1>
        <a:srgbClr val="142850"/>
      </a:dk1>
      <a:lt1>
        <a:srgbClr val="A3816A"/>
      </a:lt1>
      <a:dk2>
        <a:srgbClr val="E7DFD5"/>
      </a:dk2>
      <a:lt2>
        <a:srgbClr val="253962"/>
      </a:lt2>
      <a:accent1>
        <a:srgbClr val="142850"/>
      </a:accent1>
      <a:accent2>
        <a:srgbClr val="A3816A"/>
      </a:accent2>
      <a:accent3>
        <a:srgbClr val="E7DFD5"/>
      </a:accent3>
      <a:accent4>
        <a:srgbClr val="253962"/>
      </a:accent4>
      <a:accent5>
        <a:srgbClr val="142850"/>
      </a:accent5>
      <a:accent6>
        <a:srgbClr val="A3816A"/>
      </a:accent6>
      <a:hlink>
        <a:srgbClr val="1428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